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59" r:id="rId4"/>
    <p:sldId id="261" r:id="rId5"/>
    <p:sldId id="264" r:id="rId6"/>
    <p:sldId id="263" r:id="rId7"/>
    <p:sldId id="266" r:id="rId8"/>
    <p:sldId id="265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75" autoAdjust="0"/>
    <p:restoredTop sz="80288" autoAdjust="0"/>
  </p:normalViewPr>
  <p:slideViewPr>
    <p:cSldViewPr snapToGrid="0">
      <p:cViewPr varScale="1">
        <p:scale>
          <a:sx n="60" d="100"/>
          <a:sy n="60" d="100"/>
        </p:scale>
        <p:origin x="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2023-12-07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veterinary-science-and-veterinary-medicine/facial-nerv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ciencedirect.com/topics/veterinary-science-and-veterinary-medicine/torticollis" TargetMode="External"/><Relationship Id="rId4" Type="http://schemas.openxmlformats.org/officeDocument/2006/relationships/hyperlink" Target="https://www.sciencedirect.com/topics/veterinary-science-and-veterinary-medicine/stall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5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 Horses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7-year-old gelding affected with somnolence and displaying characteristic arrested eating with chewing movements (called “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Pfeifenrauchen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or “pipe smoking”).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2-year-old mare affected with disturbances in proprioception (abnormal posture) and paralysis of the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earn more about facial nerve from ScienceDirect's AI-generated Topic Pages"/>
              </a:rPr>
              <a:t>facial nerve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17-year-old Welsh Pony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earn more about stallion from ScienceDirect's AI-generated Topic Pages"/>
              </a:rPr>
              <a:t>stallion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neurogenic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earn more about torticollis from ScienceDirect's AI-generated Topic Pages"/>
              </a:rPr>
              <a:t>torticollis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compulsive circular walking.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749073917300974?via%3Dihub#bib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epdf/10.1111/j.1439-0450.1997.tb00962.x?src=getft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phis.usda.gov/aphis/ourfocus/animalhealth/animal-disease-information/cattle-disease-information/vesicular-stomatitis-info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phis.usda.gov/aphis/ourfocus/animalhealth/animal-disease-information/cattle-disease-information/vesicular-stomatitis-inf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ssanews.com/germany-is-on-alert-the-first-case-of-a-deadly-virus-reported,6965888524241025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mcinfectdis.biomedcentral.com/articles/10.1186/s12879-021-06439-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bmcinfectdis.biomedcentral.com/articles/10.1186/s12879-021-06439-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Equine Network Update</a:t>
            </a:r>
            <a:endParaRPr lang="en-CA" altLang="en-US" dirty="0"/>
          </a:p>
          <a:p>
            <a:pPr eaLnBrk="1" hangingPunct="1"/>
            <a:r>
              <a:rPr lang="en-CA" altLang="en-US" dirty="0"/>
              <a:t>7</a:t>
            </a:r>
            <a:r>
              <a:rPr lang="en-CA" altLang="en-US" dirty="0" smtClean="0"/>
              <a:t> December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79779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662"/>
          </a:xfrm>
        </p:spPr>
        <p:txBody>
          <a:bodyPr/>
          <a:lstStyle/>
          <a:p>
            <a:r>
              <a:rPr lang="en-US" dirty="0" err="1">
                <a:hlinkClick r:id="rId3"/>
              </a:rPr>
              <a:t>Borna</a:t>
            </a:r>
            <a:r>
              <a:rPr lang="en-US" dirty="0">
                <a:hlinkClick r:id="rId3"/>
              </a:rPr>
              <a:t> Disease in Horses - </a:t>
            </a:r>
            <a:r>
              <a:rPr lang="en-US" dirty="0" err="1">
                <a:hlinkClick r:id="rId3"/>
              </a:rPr>
              <a:t>ScienceDirect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9702" y="1825625"/>
            <a:ext cx="2929403" cy="446904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2173429"/>
            <a:ext cx="5181600" cy="36557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946" y="1825625"/>
            <a:ext cx="2296211" cy="44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6420" y="1198870"/>
            <a:ext cx="8574573" cy="35703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8757" y="4846071"/>
            <a:ext cx="614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Horses dead from Borna Disease 1958-1990 (Saxony, Germany)</a:t>
            </a:r>
          </a:p>
          <a:p>
            <a:r>
              <a:rPr lang="en-CA" b="1" dirty="0" smtClean="0"/>
              <a:t>Correlates with decrease in horse population in agriculture</a:t>
            </a:r>
            <a:endParaRPr lang="en-CA" b="1" dirty="0"/>
          </a:p>
        </p:txBody>
      </p:sp>
      <p:sp>
        <p:nvSpPr>
          <p:cNvPr id="8" name="Rectangle 7"/>
          <p:cNvSpPr/>
          <p:nvPr/>
        </p:nvSpPr>
        <p:spPr>
          <a:xfrm>
            <a:off x="157707" y="101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hlinkClick r:id="rId3"/>
              </a:rPr>
              <a:t>Borna</a:t>
            </a:r>
            <a:r>
              <a:rPr lang="en-US" dirty="0">
                <a:hlinkClick r:id="rId3"/>
              </a:rPr>
              <a:t> Disease Virus (BDV), a (Zoonotic?) Worldwide Pathogen. A review of the History of the Disease and the Virus Infection with Comprehensive Bibliography (wiley.com)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93705" y="5892581"/>
            <a:ext cx="728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Question: </a:t>
            </a:r>
            <a:r>
              <a:rPr lang="en-CA" dirty="0" smtClean="0"/>
              <a:t>is this ever considered in neurological cases in horses in Canada? </a:t>
            </a:r>
          </a:p>
          <a:p>
            <a:r>
              <a:rPr lang="en-CA" dirty="0" smtClean="0"/>
              <a:t>Where another diagnosis is not clear would we even look?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79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90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USDA APHIS | Vesicular Stomatitis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941" y="1509633"/>
            <a:ext cx="3674267" cy="4171440"/>
          </a:xfrm>
        </p:spPr>
        <p:txBody>
          <a:bodyPr/>
          <a:lstStyle/>
          <a:p>
            <a:r>
              <a:rPr lang="en-CA" dirty="0" smtClean="0"/>
              <a:t>Since our last meeting there has been another peak of VSV cases in the US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N</a:t>
            </a:r>
            <a:r>
              <a:rPr lang="en-CA" dirty="0" smtClean="0"/>
              <a:t>ew cases in California in 7 new counties</a:t>
            </a:r>
          </a:p>
          <a:p>
            <a:endParaRPr lang="en-CA" dirty="0" smtClean="0"/>
          </a:p>
          <a:p>
            <a:r>
              <a:rPr lang="en-CA" dirty="0" smtClean="0"/>
              <a:t>Northward expansion of cases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7166" y="1514892"/>
            <a:ext cx="8002434" cy="416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90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USDA APHIS | Vesicular Stomatitis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941" y="1329735"/>
            <a:ext cx="5181600" cy="4351338"/>
          </a:xfrm>
        </p:spPr>
        <p:txBody>
          <a:bodyPr/>
          <a:lstStyle/>
          <a:p>
            <a:r>
              <a:rPr lang="en-CA" dirty="0" smtClean="0"/>
              <a:t>All active quarantines are in California</a:t>
            </a:r>
          </a:p>
          <a:p>
            <a:endParaRPr lang="en-CA" dirty="0" smtClean="0"/>
          </a:p>
          <a:p>
            <a:r>
              <a:rPr lang="en-CA" dirty="0" smtClean="0"/>
              <a:t>310 total premises affected</a:t>
            </a:r>
          </a:p>
          <a:p>
            <a:pPr lvl="1"/>
            <a:r>
              <a:rPr lang="en-CA" dirty="0" smtClean="0"/>
              <a:t>307 California</a:t>
            </a:r>
          </a:p>
          <a:p>
            <a:pPr lvl="1"/>
            <a:r>
              <a:rPr lang="en-CA" dirty="0" smtClean="0"/>
              <a:t>1 Nevada</a:t>
            </a:r>
          </a:p>
          <a:p>
            <a:pPr lvl="1"/>
            <a:r>
              <a:rPr lang="en-CA" dirty="0" smtClean="0"/>
              <a:t>2 Texas</a:t>
            </a:r>
          </a:p>
          <a:p>
            <a:pPr marL="457200" lvl="1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91 confirmed positive</a:t>
            </a:r>
          </a:p>
          <a:p>
            <a:pPr lvl="1"/>
            <a:r>
              <a:rPr lang="en-CA" dirty="0" smtClean="0"/>
              <a:t>219 suspect</a:t>
            </a:r>
            <a:endParaRPr lang="en-CA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USDA </a:t>
            </a:r>
            <a:r>
              <a:rPr lang="en-US" dirty="0">
                <a:hlinkClick r:id="rId2"/>
              </a:rPr>
              <a:t>APHIS | Vesicular </a:t>
            </a:r>
            <a:r>
              <a:rPr lang="en-US" dirty="0" smtClean="0">
                <a:hlinkClick r:id="rId2"/>
              </a:rPr>
              <a:t>Stomatitis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Situation Report from 5 Dec 2023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2333" y="1329735"/>
            <a:ext cx="6191588" cy="4796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333" y="1361553"/>
            <a:ext cx="6021467" cy="48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8880"/>
          </a:xfrm>
        </p:spPr>
        <p:txBody>
          <a:bodyPr/>
          <a:lstStyle/>
          <a:p>
            <a:r>
              <a:rPr lang="en-US" dirty="0" smtClean="0"/>
              <a:t>EEE Hazard Trend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1006" y="958785"/>
            <a:ext cx="9012514" cy="539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330"/>
            <a:ext cx="10515600" cy="691515"/>
          </a:xfrm>
        </p:spPr>
        <p:txBody>
          <a:bodyPr/>
          <a:lstStyle/>
          <a:p>
            <a:r>
              <a:rPr lang="en-CA" dirty="0" smtClean="0"/>
              <a:t>West Nile Virus Hazard Trend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6199" y="630636"/>
            <a:ext cx="9260840" cy="550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79" y="1240238"/>
            <a:ext cx="11460480" cy="5116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8560" y="6425922"/>
            <a:ext cx="459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Question: </a:t>
            </a:r>
            <a:r>
              <a:rPr lang="en-CA" dirty="0" smtClean="0"/>
              <a:t>Are cases occurring later than usual?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470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Germany is on alert. The first case of a deadly virus reported (essanews.com)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303361"/>
            <a:ext cx="6176059" cy="3873601"/>
          </a:xfrm>
        </p:spPr>
        <p:txBody>
          <a:bodyPr/>
          <a:lstStyle/>
          <a:p>
            <a:r>
              <a:rPr lang="en-CA" dirty="0" smtClean="0"/>
              <a:t>Fatal human case of Borna virus disease in Bavaria (BoDV-1)</a:t>
            </a:r>
          </a:p>
          <a:p>
            <a:r>
              <a:rPr lang="en-CA" dirty="0" smtClean="0"/>
              <a:t>Virus causes meningitis, almost always fatal</a:t>
            </a:r>
          </a:p>
          <a:p>
            <a:r>
              <a:rPr lang="en-CA" dirty="0" smtClean="0"/>
              <a:t>In humans, detected only in Germany, almost all cases in Bavaria but one case in </a:t>
            </a:r>
            <a:r>
              <a:rPr lang="en-CA" dirty="0" err="1" smtClean="0"/>
              <a:t>Brandenberg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1462" y="1344760"/>
            <a:ext cx="5091485" cy="50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Investigation of fatal human </a:t>
            </a:r>
            <a:r>
              <a:rPr lang="en-US" sz="2400" dirty="0" err="1">
                <a:hlinkClick r:id="rId2"/>
              </a:rPr>
              <a:t>Borna</a:t>
            </a:r>
            <a:r>
              <a:rPr lang="en-US" sz="2400" dirty="0">
                <a:hlinkClick r:id="rId2"/>
              </a:rPr>
              <a:t> disease virus 1 encephalitis outside the previously known area for human cases, Brandenburg, Germany – a case report | BMC Infectious Diseases | Full Text (biomedcentral.com)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59 year old German farmer</a:t>
            </a:r>
          </a:p>
          <a:p>
            <a:r>
              <a:rPr lang="en-CA" dirty="0" smtClean="0"/>
              <a:t>Over course of 3 weeks 2017 went from healthy </a:t>
            </a:r>
          </a:p>
          <a:p>
            <a:pPr lvl="1"/>
            <a:r>
              <a:rPr lang="en-CA" dirty="0" smtClean="0"/>
              <a:t>Headache, malaise, fatigue</a:t>
            </a:r>
          </a:p>
          <a:p>
            <a:pPr lvl="1"/>
            <a:r>
              <a:rPr lang="en-CA" dirty="0" smtClean="0"/>
              <a:t>Nausea and neurological symptoms</a:t>
            </a:r>
          </a:p>
          <a:p>
            <a:pPr lvl="1"/>
            <a:r>
              <a:rPr lang="en-CA" dirty="0" smtClean="0"/>
              <a:t>High fever, paraplegia, coma, brain death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BODV-1 present on two alpaca farms and a horse farm 35 km from the human case in </a:t>
            </a:r>
            <a:r>
              <a:rPr lang="en-CA" dirty="0" err="1"/>
              <a:t>Brandenberg</a:t>
            </a: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80" y="3875723"/>
            <a:ext cx="2199640" cy="219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3560" y="4457220"/>
            <a:ext cx="1275080" cy="13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Investigation of fatal human </a:t>
            </a:r>
            <a:r>
              <a:rPr lang="en-US" sz="2400" dirty="0" err="1">
                <a:hlinkClick r:id="rId2"/>
              </a:rPr>
              <a:t>Borna</a:t>
            </a:r>
            <a:r>
              <a:rPr lang="en-US" sz="2400" dirty="0">
                <a:hlinkClick r:id="rId2"/>
              </a:rPr>
              <a:t> disease virus 1 encephalitis outside the previously known area for human cases, Brandenburg, Germany – a case report | BMC Infectious Diseases | Full Text (biomedcentral.com)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Reported </a:t>
            </a:r>
            <a:r>
              <a:rPr lang="de-DE" dirty="0" smtClean="0"/>
              <a:t>in </a:t>
            </a:r>
            <a:r>
              <a:rPr lang="de-DE" dirty="0" err="1" smtClean="0"/>
              <a:t>animals</a:t>
            </a:r>
            <a:r>
              <a:rPr lang="de-DE" dirty="0" smtClean="0"/>
              <a:t> in </a:t>
            </a:r>
            <a:r>
              <a:rPr lang="de-DE" dirty="0"/>
              <a:t>Germany, Liechtenstein, </a:t>
            </a:r>
            <a:r>
              <a:rPr lang="de-DE" dirty="0" err="1"/>
              <a:t>Switzerland</a:t>
            </a:r>
            <a:r>
              <a:rPr lang="de-DE" dirty="0"/>
              <a:t> and Austria</a:t>
            </a:r>
            <a:endParaRPr lang="en-CA" dirty="0"/>
          </a:p>
          <a:p>
            <a:r>
              <a:rPr lang="en-CA" dirty="0" smtClean="0"/>
              <a:t>Primary host and reservoir </a:t>
            </a:r>
            <a:r>
              <a:rPr lang="en-CA" dirty="0"/>
              <a:t>of the virus is the </a:t>
            </a:r>
            <a:r>
              <a:rPr lang="en-CA" dirty="0" smtClean="0"/>
              <a:t>bicoloured white toothed shrew</a:t>
            </a:r>
          </a:p>
          <a:p>
            <a:r>
              <a:rPr lang="en-CA" dirty="0" smtClean="0"/>
              <a:t>Virus excreted </a:t>
            </a:r>
            <a:r>
              <a:rPr lang="en-CA" dirty="0"/>
              <a:t>in urine, feces and saliva </a:t>
            </a:r>
          </a:p>
          <a:p>
            <a:r>
              <a:rPr lang="en-CA" dirty="0"/>
              <a:t>H</a:t>
            </a:r>
            <a:r>
              <a:rPr lang="en-CA" dirty="0" smtClean="0"/>
              <a:t>orses and sheep are hosts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Lesser white-toothed shrew, Crocidura suaveolens or Greater White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58" y="1825624"/>
            <a:ext cx="4840442" cy="46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325563"/>
          </a:xfrm>
        </p:spPr>
        <p:txBody>
          <a:bodyPr/>
          <a:lstStyle/>
          <a:p>
            <a:r>
              <a:rPr lang="en-CA" dirty="0" smtClean="0"/>
              <a:t>Clinical Signs in Horses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920" y="1459865"/>
            <a:ext cx="5643880" cy="4351338"/>
          </a:xfrm>
        </p:spPr>
        <p:txBody>
          <a:bodyPr/>
          <a:lstStyle/>
          <a:p>
            <a:r>
              <a:rPr lang="en-US" dirty="0" smtClean="0"/>
              <a:t>Sporadically </a:t>
            </a:r>
            <a:r>
              <a:rPr lang="en-US" dirty="0"/>
              <a:t>occurring, progressive viral </a:t>
            </a:r>
            <a:r>
              <a:rPr lang="en-US" dirty="0" smtClean="0"/>
              <a:t>polio-encephalomyelitis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ncubation period of weeks </a:t>
            </a:r>
            <a:r>
              <a:rPr lang="en-US" dirty="0"/>
              <a:t>to months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clinical, </a:t>
            </a:r>
            <a:r>
              <a:rPr lang="en-US" dirty="0" smtClean="0"/>
              <a:t>locomotor </a:t>
            </a:r>
            <a:r>
              <a:rPr lang="en-US" dirty="0"/>
              <a:t>and sensory dysfunction </a:t>
            </a:r>
            <a:r>
              <a:rPr lang="en-US" dirty="0" smtClean="0"/>
              <a:t>can result in paralysis </a:t>
            </a:r>
            <a:r>
              <a:rPr lang="en-US" dirty="0"/>
              <a:t>and </a:t>
            </a:r>
            <a:r>
              <a:rPr lang="en-US" dirty="0" smtClean="0"/>
              <a:t>death</a:t>
            </a:r>
          </a:p>
          <a:p>
            <a:r>
              <a:rPr lang="en-US" dirty="0" smtClean="0"/>
              <a:t>Important neurological disease in horses in Germany</a:t>
            </a:r>
          </a:p>
          <a:p>
            <a:r>
              <a:rPr lang="en-US" dirty="0" smtClean="0"/>
              <a:t>Declining in importance over last 200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Some cases may be sub-clinical</a:t>
            </a:r>
          </a:p>
          <a:p>
            <a:r>
              <a:rPr lang="en-CA" dirty="0" err="1" smtClean="0"/>
              <a:t>Seroprevalence</a:t>
            </a:r>
            <a:r>
              <a:rPr lang="en-CA" dirty="0" smtClean="0"/>
              <a:t> between ~11 to 22% in healthy horses in Germany</a:t>
            </a:r>
          </a:p>
          <a:p>
            <a:r>
              <a:rPr lang="en-CA" dirty="0" err="1" smtClean="0"/>
              <a:t>Serosurveillance</a:t>
            </a:r>
            <a:r>
              <a:rPr lang="en-CA" dirty="0" smtClean="0"/>
              <a:t> studies show BDV positive cases around the world, but disease appears only in Germany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21153</TotalTime>
  <Words>570</Words>
  <Application>Microsoft Office PowerPoint</Application>
  <PresentationFormat>Widescreen</PresentationFormat>
  <Paragraphs>72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USDA APHIS | Vesicular Stomatitis</vt:lpstr>
      <vt:lpstr>USDA APHIS | Vesicular Stomatitis</vt:lpstr>
      <vt:lpstr>EEE Hazard Trend</vt:lpstr>
      <vt:lpstr>West Nile Virus Hazard Trend</vt:lpstr>
      <vt:lpstr>Germany is on alert. The first case of a deadly virus reported (essanews.com)</vt:lpstr>
      <vt:lpstr>Investigation of fatal human Borna disease virus 1 encephalitis outside the previously known area for human cases, Brandenburg, Germany – a case report | BMC Infectious Diseases | Full Text (biomedcentral.com)</vt:lpstr>
      <vt:lpstr>Investigation of fatal human Borna disease virus 1 encephalitis outside the previously known area for human cases, Brandenburg, Germany – a case report | BMC Infectious Diseases | Full Text (biomedcentral.com)</vt:lpstr>
      <vt:lpstr>Clinical Signs in Horses</vt:lpstr>
      <vt:lpstr>Borna Disease in Horses - ScienceDirect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436</cp:revision>
  <dcterms:created xsi:type="dcterms:W3CDTF">2020-02-07T23:34:08Z</dcterms:created>
  <dcterms:modified xsi:type="dcterms:W3CDTF">2023-12-07T18:07:26Z</dcterms:modified>
</cp:coreProperties>
</file>